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9" r:id="rId10"/>
    <p:sldId id="270" r:id="rId11"/>
    <p:sldId id="264" r:id="rId12"/>
    <p:sldId id="265" r:id="rId13"/>
    <p:sldId id="266" r:id="rId14"/>
    <p:sldId id="267" r:id="rId15"/>
    <p:sldId id="268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15EB"/>
    <a:srgbClr val="F62E92"/>
    <a:srgbClr val="F20C6F"/>
    <a:srgbClr val="F874AD"/>
    <a:srgbClr val="C945D3"/>
    <a:srgbClr val="00FFFF"/>
    <a:srgbClr val="11FF11"/>
    <a:srgbClr val="E69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5" autoAdjust="0"/>
    <p:restoredTop sz="94660"/>
  </p:normalViewPr>
  <p:slideViewPr>
    <p:cSldViewPr>
      <p:cViewPr varScale="1">
        <p:scale>
          <a:sx n="81" d="100"/>
          <a:sy n="81" d="100"/>
        </p:scale>
        <p:origin x="109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5239B0-C25A-4456-9B2B-1A52CA18C764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C94EB-F6BC-4C21-AD7A-A34A27F683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73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C94EB-F6BC-4C21-AD7A-A34A27F6836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089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6562E-E06E-4D22-8FBD-741A4937AF3D}" type="datetimeFigureOut">
              <a:rPr lang="en-US" smtClean="0"/>
              <a:pPr/>
              <a:t>23/07/2017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0A14B-A576-4BE9-A579-DFC1CBD6694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gif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85728"/>
            <a:ext cx="82153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u="sng" dirty="0" smtClean="0">
                <a:solidFill>
                  <a:srgbClr val="C715EB"/>
                </a:solidFill>
                <a:latin typeface="Agency FB" pitchFamily="34" charset="0"/>
              </a:rPr>
              <a:t>PERMUTATIONS AND COMBINATIONS</a:t>
            </a:r>
            <a:endParaRPr lang="en-US" sz="96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u="sng" dirty="0" smtClean="0">
                <a:solidFill>
                  <a:srgbClr val="C715EB"/>
                </a:solidFill>
                <a:latin typeface="Agency FB" pitchFamily="34" charset="0"/>
              </a:rPr>
              <a:t>INTRODUCTION</a:t>
            </a:r>
            <a:endParaRPr lang="en-US" sz="80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629375"/>
            <a:ext cx="435771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The concept of permutation and combination is used to determine the ways and pattern in which objects can be arranged without actually listing them.</a:t>
            </a:r>
            <a:endParaRPr lang="en-US" sz="3200" b="1" dirty="0">
              <a:solidFill>
                <a:srgbClr val="F62E92"/>
              </a:solidFill>
              <a:latin typeface="Agency FB" pitchFamily="34" charset="0"/>
            </a:endParaRPr>
          </a:p>
        </p:txBody>
      </p:sp>
      <p:pic>
        <p:nvPicPr>
          <p:cNvPr id="5126" name="Picture 6" descr="Image result for person clipart no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714488"/>
            <a:ext cx="4542724" cy="44291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214942" y="2000240"/>
            <a:ext cx="16430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70C0"/>
                </a:solidFill>
                <a:latin typeface="Comic Sans MS" pitchFamily="66" charset="0"/>
              </a:rPr>
              <a:t>1,2,3,4?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70C0"/>
                </a:solidFill>
                <a:latin typeface="Comic Sans MS" pitchFamily="66" charset="0"/>
              </a:rPr>
              <a:t>1234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70C0"/>
                </a:solidFill>
                <a:latin typeface="Comic Sans MS" pitchFamily="66" charset="0"/>
              </a:rPr>
              <a:t>1243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70C0"/>
                </a:solidFill>
                <a:latin typeface="Comic Sans MS" pitchFamily="66" charset="0"/>
              </a:rPr>
              <a:t>1324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70C0"/>
                </a:solidFill>
                <a:latin typeface="Comic Sans MS" pitchFamily="66" charset="0"/>
              </a:rPr>
              <a:t>1423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70C0"/>
                </a:solidFill>
                <a:latin typeface="Comic Sans MS" pitchFamily="66" charset="0"/>
              </a:rPr>
              <a:t>1432……</a:t>
            </a:r>
            <a:endParaRPr lang="en-US" sz="24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2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u="sng" dirty="0" smtClean="0">
                <a:solidFill>
                  <a:srgbClr val="C715EB"/>
                </a:solidFill>
                <a:latin typeface="Agency FB" pitchFamily="34" charset="0"/>
              </a:rPr>
              <a:t>CONTENTS</a:t>
            </a:r>
            <a:endParaRPr lang="en-US" sz="80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287244"/>
            <a:ext cx="607223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1.  </a:t>
            </a:r>
            <a:r>
              <a:rPr lang="en-US" sz="2800" b="1" u="sng" dirty="0" smtClean="0">
                <a:solidFill>
                  <a:srgbClr val="F62E92"/>
                </a:solidFill>
                <a:latin typeface="Agency FB" pitchFamily="34" charset="0"/>
              </a:rPr>
              <a:t>Fundamental Principle of Counting</a:t>
            </a:r>
          </a:p>
          <a:p>
            <a:endParaRPr lang="en-US" sz="28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2.  </a:t>
            </a:r>
            <a:r>
              <a:rPr lang="en-US" sz="2800" b="1" u="sng" dirty="0" smtClean="0">
                <a:solidFill>
                  <a:srgbClr val="F62E92"/>
                </a:solidFill>
                <a:latin typeface="Agency FB" pitchFamily="34" charset="0"/>
              </a:rPr>
              <a:t>Permutations</a:t>
            </a:r>
          </a:p>
          <a:p>
            <a:endParaRPr lang="en-US" sz="8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62E92"/>
                </a:solidFill>
                <a:latin typeface="Agency FB" pitchFamily="34" charset="0"/>
              </a:rPr>
              <a:t>Distinct objects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62E92"/>
                </a:solidFill>
                <a:latin typeface="Agency FB" pitchFamily="34" charset="0"/>
              </a:rPr>
              <a:t>Factorial Notation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62E92"/>
                </a:solidFill>
                <a:latin typeface="Agency FB" pitchFamily="34" charset="0"/>
              </a:rPr>
              <a:t>Non-distinct objects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62E92"/>
                </a:solidFill>
                <a:latin typeface="Agency FB" pitchFamily="34" charset="0"/>
              </a:rPr>
              <a:t>Theorems</a:t>
            </a:r>
          </a:p>
          <a:p>
            <a:endParaRPr lang="en-US" sz="28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3.  </a:t>
            </a:r>
            <a:r>
              <a:rPr lang="en-US" sz="2800" b="1" u="sng" dirty="0" smtClean="0">
                <a:solidFill>
                  <a:srgbClr val="F62E92"/>
                </a:solidFill>
                <a:latin typeface="Agency FB" pitchFamily="34" charset="0"/>
              </a:rPr>
              <a:t>Combinations</a:t>
            </a:r>
          </a:p>
          <a:p>
            <a:endParaRPr lang="en-US" sz="8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62E92"/>
                </a:solidFill>
                <a:latin typeface="Agency FB" pitchFamily="34" charset="0"/>
              </a:rPr>
              <a:t>Theorems</a:t>
            </a:r>
          </a:p>
          <a:p>
            <a:pPr>
              <a:buFont typeface="Arial" pitchFamily="34" charset="0"/>
              <a:buChar char="•"/>
            </a:pPr>
            <a:endParaRPr lang="en-US" sz="2800" b="1" dirty="0">
              <a:solidFill>
                <a:srgbClr val="F62E92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4.  </a:t>
            </a:r>
            <a:r>
              <a:rPr lang="en-US" sz="2800" b="1" u="sng" dirty="0" smtClean="0">
                <a:solidFill>
                  <a:srgbClr val="F62E92"/>
                </a:solidFill>
                <a:latin typeface="Agency FB" pitchFamily="34" charset="0"/>
              </a:rPr>
              <a:t>Summary</a:t>
            </a:r>
            <a:endParaRPr lang="en-US" sz="2800" b="1" u="sng" dirty="0">
              <a:solidFill>
                <a:srgbClr val="F62E92"/>
              </a:solidFill>
              <a:latin typeface="Agency FB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43472" y="2786058"/>
            <a:ext cx="40005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smtClean="0">
                <a:solidFill>
                  <a:srgbClr val="C715EB"/>
                </a:solidFill>
                <a:latin typeface="Agency FB" pitchFamily="34" charset="0"/>
              </a:rPr>
              <a:t>FUN FACT:</a:t>
            </a:r>
            <a:endParaRPr lang="en-US" sz="2800" dirty="0">
              <a:solidFill>
                <a:srgbClr val="C715EB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Do you know in how many distinct sequences can we study these 4 topics?</a:t>
            </a:r>
          </a:p>
          <a:p>
            <a:endParaRPr lang="en-US" sz="2800" b="1" dirty="0">
              <a:solidFill>
                <a:srgbClr val="0070C0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4 x 3 x 2 x 1 = </a:t>
            </a:r>
            <a:r>
              <a:rPr lang="en-US" sz="2800" b="1" u="sng" dirty="0" smtClean="0">
                <a:solidFill>
                  <a:srgbClr val="0070C0"/>
                </a:solidFill>
                <a:latin typeface="Agency FB" pitchFamily="34" charset="0"/>
              </a:rPr>
              <a:t>24</a:t>
            </a:r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 different sequences!</a:t>
            </a:r>
            <a:endParaRPr lang="en-US" sz="2800" b="1" dirty="0">
              <a:solidFill>
                <a:srgbClr val="0070C0"/>
              </a:solidFill>
              <a:latin typeface="Agency FB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72066" y="2643182"/>
            <a:ext cx="3786246" cy="3357586"/>
          </a:xfrm>
          <a:prstGeom prst="rect">
            <a:avLst/>
          </a:prstGeom>
          <a:noFill/>
          <a:ln w="76200">
            <a:solidFill>
              <a:srgbClr val="00B050"/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3713788"/>
            <a:ext cx="2357422" cy="3144212"/>
          </a:xfrm>
          <a:prstGeom prst="rect">
            <a:avLst/>
          </a:prstGeom>
          <a:noFill/>
        </p:spPr>
      </p:pic>
      <p:sp>
        <p:nvSpPr>
          <p:cNvPr id="8" name="Oval Callout 7"/>
          <p:cNvSpPr/>
          <p:nvPr/>
        </p:nvSpPr>
        <p:spPr>
          <a:xfrm>
            <a:off x="3143240" y="214290"/>
            <a:ext cx="4357718" cy="3357586"/>
          </a:xfrm>
          <a:prstGeom prst="wedgeEllipseCallou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571868" y="500042"/>
            <a:ext cx="35004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 smtClean="0">
                <a:latin typeface="Agency FB" pitchFamily="34" charset="0"/>
              </a:rPr>
              <a:t>Greetings!!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I am a math Professor.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I am going to introduce you to the topic of permutations and combinations.</a:t>
            </a:r>
            <a:endParaRPr lang="en-US" sz="2800" b="1" i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8" grpId="0" animBg="1"/>
      <p:bldP spid="8" grpId="1" animBg="1"/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chalkboard clipart no background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2672399" y="1145842"/>
            <a:ext cx="6328757" cy="5569306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-142908" y="-142900"/>
            <a:ext cx="942981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00" b="1" u="sng" dirty="0" smtClean="0">
                <a:solidFill>
                  <a:srgbClr val="C715EB"/>
                </a:solidFill>
                <a:latin typeface="Agency FB" pitchFamily="34" charset="0"/>
              </a:rPr>
              <a:t>MULTIPLICATION PRINCIPLE</a:t>
            </a:r>
            <a:endParaRPr lang="en-US" sz="78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6050" y="1357298"/>
            <a:ext cx="60722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       Also called the </a:t>
            </a:r>
            <a:r>
              <a:rPr lang="en-US" sz="2800" b="1" u="sng" dirty="0" smtClean="0">
                <a:solidFill>
                  <a:srgbClr val="F62E92"/>
                </a:solidFill>
                <a:latin typeface="Agency FB" pitchFamily="34" charset="0"/>
              </a:rPr>
              <a:t>FUNDAMENTAL PRINCIPLE OF COUNTING.</a:t>
            </a:r>
            <a:endParaRPr lang="en-US" sz="28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endParaRPr lang="en-US" sz="28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       “If an event can occur in </a:t>
            </a:r>
            <a:r>
              <a:rPr lang="en-US" sz="2800" b="1" i="1" dirty="0" smtClean="0">
                <a:solidFill>
                  <a:srgbClr val="F62E92"/>
                </a:solidFill>
                <a:latin typeface="Agency FB" pitchFamily="34" charset="0"/>
              </a:rPr>
              <a:t>m</a:t>
            </a:r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  different ways, following which another event can occur in </a:t>
            </a:r>
            <a:r>
              <a:rPr lang="en-US" sz="2800" b="1" i="1" dirty="0" smtClean="0">
                <a:solidFill>
                  <a:srgbClr val="F62E92"/>
                </a:solidFill>
                <a:latin typeface="Agency FB" pitchFamily="34" charset="0"/>
              </a:rPr>
              <a:t>n</a:t>
            </a:r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  different ways, then the total number of occurrence of the events in the given order in </a:t>
            </a:r>
            <a:r>
              <a:rPr lang="en-US" sz="2800" b="1" i="1" dirty="0" smtClean="0">
                <a:solidFill>
                  <a:srgbClr val="F62E92"/>
                </a:solidFill>
                <a:latin typeface="Agency FB" pitchFamily="34" charset="0"/>
              </a:rPr>
              <a:t>m </a:t>
            </a:r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x </a:t>
            </a:r>
            <a:r>
              <a:rPr lang="en-US" sz="2800" b="1" i="1" dirty="0" smtClean="0">
                <a:solidFill>
                  <a:srgbClr val="F62E92"/>
                </a:solidFill>
                <a:latin typeface="Agency FB" pitchFamily="34" charset="0"/>
              </a:rPr>
              <a:t>n”</a:t>
            </a:r>
            <a:endParaRPr lang="en-US" sz="2800" b="1" dirty="0" smtClean="0">
              <a:solidFill>
                <a:srgbClr val="F62E92"/>
              </a:solidFill>
              <a:latin typeface="Agency FB" pitchFamily="34" charset="0"/>
            </a:endParaRPr>
          </a:p>
        </p:txBody>
      </p:sp>
      <p:pic>
        <p:nvPicPr>
          <p:cNvPr id="3080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11651"/>
            <a:ext cx="3333720" cy="4446349"/>
          </a:xfrm>
          <a:prstGeom prst="rect">
            <a:avLst/>
          </a:prstGeom>
          <a:noFill/>
        </p:spPr>
      </p:pic>
      <p:sp>
        <p:nvSpPr>
          <p:cNvPr id="8" name="Oval Callout 7"/>
          <p:cNvSpPr/>
          <p:nvPr/>
        </p:nvSpPr>
        <p:spPr>
          <a:xfrm>
            <a:off x="2000232" y="785794"/>
            <a:ext cx="3643338" cy="2428892"/>
          </a:xfrm>
          <a:prstGeom prst="wedgeEllipseCallou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071670" y="1000108"/>
            <a:ext cx="35004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 smtClean="0">
                <a:latin typeface="Agency FB" pitchFamily="34" charset="0"/>
              </a:rPr>
              <a:t>Welcome to my 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class! Here we will 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study the multiplication principle</a:t>
            </a:r>
            <a:endParaRPr lang="en-US" sz="2800" b="1" i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8" grpId="1" animBg="1"/>
      <p:bldP spid="7" grpId="0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1414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4800" b="1" u="sng" dirty="0" smtClean="0">
                <a:solidFill>
                  <a:srgbClr val="F62E92"/>
                </a:solidFill>
                <a:latin typeface="Agency FB" pitchFamily="34" charset="0"/>
              </a:rPr>
              <a:t>EXAMPLE:</a:t>
            </a:r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when repetition is not allowed.</a:t>
            </a:r>
            <a:endParaRPr lang="en-US" sz="48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endParaRPr lang="en-US" sz="24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     If a person has 2 T-shirts, 2 Bags and 2 pairs of Shoes, we can find the different combinations of these by the multiplication principle.</a:t>
            </a:r>
            <a:endParaRPr lang="en-US" sz="2800" b="1" dirty="0">
              <a:solidFill>
                <a:srgbClr val="F62E92"/>
              </a:solidFill>
              <a:latin typeface="Agency FB" pitchFamily="34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214282" y="3357562"/>
            <a:ext cx="1785950" cy="114300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" name="AutoShape 2" descr="Image result for shirt clipart no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Image result for shirt clipart no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4" name="Picture 6" descr="Image result for shirt clipart no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071810"/>
            <a:ext cx="785818" cy="736049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>
          <a:xfrm>
            <a:off x="214282" y="4500570"/>
            <a:ext cx="1785950" cy="114300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928794" y="2571744"/>
            <a:ext cx="2286016" cy="857256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857356" y="3429000"/>
            <a:ext cx="2286016" cy="78581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Image result for shirt clipart no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4643446"/>
            <a:ext cx="571504" cy="535309"/>
          </a:xfrm>
          <a:prstGeom prst="rect">
            <a:avLst/>
          </a:prstGeom>
          <a:noFill/>
        </p:spPr>
      </p:pic>
      <p:cxnSp>
        <p:nvCxnSpPr>
          <p:cNvPr id="24" name="Straight Arrow Connector 23"/>
          <p:cNvCxnSpPr/>
          <p:nvPr/>
        </p:nvCxnSpPr>
        <p:spPr>
          <a:xfrm flipV="1">
            <a:off x="1928794" y="4786322"/>
            <a:ext cx="2214578" cy="78581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1857356" y="5572140"/>
            <a:ext cx="2286016" cy="857256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 descr="Image result for purse clipart no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2428868"/>
            <a:ext cx="428627" cy="376239"/>
          </a:xfrm>
          <a:prstGeom prst="rect">
            <a:avLst/>
          </a:prstGeom>
          <a:noFill/>
        </p:spPr>
      </p:pic>
      <p:pic>
        <p:nvPicPr>
          <p:cNvPr id="2060" name="Picture 12" descr="Image result for purse clipart no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4572008"/>
            <a:ext cx="428628" cy="376240"/>
          </a:xfrm>
          <a:prstGeom prst="rect">
            <a:avLst/>
          </a:prstGeom>
          <a:noFill/>
        </p:spPr>
      </p:pic>
      <p:sp>
        <p:nvSpPr>
          <p:cNvPr id="2062" name="AutoShape 14" descr="Image result for purse clipart no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Image result for purse clipart no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1928794" y="3428976"/>
            <a:ext cx="2357454" cy="24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1928794" y="5572140"/>
            <a:ext cx="2286016" cy="7143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6786578" y="3000372"/>
            <a:ext cx="235742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u="sng" dirty="0" smtClean="0">
                <a:solidFill>
                  <a:srgbClr val="F62E92"/>
                </a:solidFill>
                <a:latin typeface="Agency FB" pitchFamily="34" charset="0"/>
              </a:rPr>
              <a:t>6</a:t>
            </a:r>
            <a:r>
              <a:rPr lang="en-US" sz="8800" b="1" u="sng" dirty="0" smtClean="0">
                <a:latin typeface="Agency FB" pitchFamily="34" charset="0"/>
              </a:rPr>
              <a:t> 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POSSIBILITIES</a:t>
            </a:r>
          </a:p>
          <a:p>
            <a:pPr algn="ctr"/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(2 X 3 = 6)</a:t>
            </a:r>
            <a:endParaRPr lang="en-US" sz="3200" b="1" dirty="0">
              <a:solidFill>
                <a:srgbClr val="F62E92"/>
              </a:solidFill>
              <a:latin typeface="Agency FB" pitchFamily="34" charset="0"/>
            </a:endParaRPr>
          </a:p>
        </p:txBody>
      </p:sp>
      <p:pic>
        <p:nvPicPr>
          <p:cNvPr id="4098" name="Picture 2" descr="Image result for bag clipart no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5072074"/>
            <a:ext cx="357190" cy="462561"/>
          </a:xfrm>
          <a:prstGeom prst="rect">
            <a:avLst/>
          </a:prstGeom>
          <a:noFill/>
        </p:spPr>
      </p:pic>
      <p:pic>
        <p:nvPicPr>
          <p:cNvPr id="21" name="Picture 2" descr="Image result for bag clipart no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2928934"/>
            <a:ext cx="357190" cy="462561"/>
          </a:xfrm>
          <a:prstGeom prst="rect">
            <a:avLst/>
          </a:prstGeom>
          <a:noFill/>
        </p:spPr>
      </p:pic>
      <p:pic>
        <p:nvPicPr>
          <p:cNvPr id="22" name="Picture 2" descr="Image result for bag clipart no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5286388"/>
            <a:ext cx="428628" cy="555073"/>
          </a:xfrm>
          <a:prstGeom prst="rect">
            <a:avLst/>
          </a:prstGeom>
          <a:noFill/>
        </p:spPr>
      </p:pic>
      <p:pic>
        <p:nvPicPr>
          <p:cNvPr id="23" name="Picture 2" descr="Image result for bag clipart no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3071810"/>
            <a:ext cx="428628" cy="555073"/>
          </a:xfrm>
          <a:prstGeom prst="rect">
            <a:avLst/>
          </a:prstGeom>
          <a:noFill/>
        </p:spPr>
      </p:pic>
      <p:pic>
        <p:nvPicPr>
          <p:cNvPr id="25" name="Picture 6" descr="Image result for shirt clipart no backgroun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3915493"/>
            <a:ext cx="571504" cy="535308"/>
          </a:xfrm>
          <a:prstGeom prst="rect">
            <a:avLst/>
          </a:prstGeom>
          <a:noFill/>
        </p:spPr>
      </p:pic>
      <p:pic>
        <p:nvPicPr>
          <p:cNvPr id="26" name="Picture 6" descr="Image result for shirt clipart no backgroun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9" y="3129674"/>
            <a:ext cx="571504" cy="535309"/>
          </a:xfrm>
          <a:prstGeom prst="rect">
            <a:avLst/>
          </a:prstGeom>
          <a:noFill/>
        </p:spPr>
      </p:pic>
      <p:pic>
        <p:nvPicPr>
          <p:cNvPr id="27" name="Picture 6" descr="Image result for shirt clipart no backgroun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2285992"/>
            <a:ext cx="571504" cy="535308"/>
          </a:xfrm>
          <a:prstGeom prst="rect">
            <a:avLst/>
          </a:prstGeom>
          <a:noFill/>
        </p:spPr>
      </p:pic>
      <p:pic>
        <p:nvPicPr>
          <p:cNvPr id="28" name="Picture 10" descr="Image result for purse clipart no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4572008"/>
            <a:ext cx="428627" cy="376239"/>
          </a:xfrm>
          <a:prstGeom prst="rect">
            <a:avLst/>
          </a:prstGeom>
          <a:noFill/>
        </p:spPr>
      </p:pic>
      <p:pic>
        <p:nvPicPr>
          <p:cNvPr id="29" name="Picture 10" descr="Image result for purse clipart no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2357430"/>
            <a:ext cx="428627" cy="376239"/>
          </a:xfrm>
          <a:prstGeom prst="rect">
            <a:avLst/>
          </a:prstGeom>
          <a:noFill/>
        </p:spPr>
      </p:pic>
      <p:pic>
        <p:nvPicPr>
          <p:cNvPr id="31" name="Picture 8" descr="Image result for shirt clipart no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5357826"/>
            <a:ext cx="571504" cy="535309"/>
          </a:xfrm>
          <a:prstGeom prst="rect">
            <a:avLst/>
          </a:prstGeom>
          <a:noFill/>
        </p:spPr>
      </p:pic>
      <p:pic>
        <p:nvPicPr>
          <p:cNvPr id="32" name="Picture 8" descr="Image result for shirt clipart no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6143644"/>
            <a:ext cx="571504" cy="535309"/>
          </a:xfrm>
          <a:prstGeom prst="rect">
            <a:avLst/>
          </a:prstGeom>
          <a:noFill/>
        </p:spPr>
      </p:pic>
      <p:pic>
        <p:nvPicPr>
          <p:cNvPr id="33" name="Picture 8" descr="Image result for shirt clipart no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5" y="5143512"/>
            <a:ext cx="838951" cy="785818"/>
          </a:xfrm>
          <a:prstGeom prst="rect">
            <a:avLst/>
          </a:prstGeom>
          <a:noFill/>
        </p:spPr>
      </p:pic>
      <p:pic>
        <p:nvPicPr>
          <p:cNvPr id="4100" name="Picture 4" descr="Image result for bag clipart no backgroun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28" y="3786190"/>
            <a:ext cx="575412" cy="642918"/>
          </a:xfrm>
          <a:prstGeom prst="rect">
            <a:avLst/>
          </a:prstGeom>
          <a:noFill/>
        </p:spPr>
      </p:pic>
      <p:pic>
        <p:nvPicPr>
          <p:cNvPr id="34" name="Picture 4" descr="Image result for bag clipart no background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00430" y="5715016"/>
            <a:ext cx="436129" cy="487295"/>
          </a:xfrm>
          <a:prstGeom prst="rect">
            <a:avLst/>
          </a:prstGeom>
          <a:noFill/>
        </p:spPr>
      </p:pic>
      <p:pic>
        <p:nvPicPr>
          <p:cNvPr id="35" name="Picture 4" descr="Image result for bag clipart no backgroun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00430" y="3500438"/>
            <a:ext cx="447538" cy="500042"/>
          </a:xfrm>
          <a:prstGeom prst="rect">
            <a:avLst/>
          </a:prstGeom>
          <a:noFill/>
        </p:spPr>
      </p:pic>
      <p:pic>
        <p:nvPicPr>
          <p:cNvPr id="36" name="Picture 4" descr="Image result for bag clipart no backgroun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28" y="6000768"/>
            <a:ext cx="575412" cy="6429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6600" b="1" u="sng" dirty="0" smtClean="0">
                <a:solidFill>
                  <a:srgbClr val="F62E92"/>
                </a:solidFill>
                <a:latin typeface="Agency FB" pitchFamily="34" charset="0"/>
              </a:rPr>
              <a:t>EXAMPLE:</a:t>
            </a:r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when repetition is allowed.</a:t>
            </a:r>
          </a:p>
          <a:p>
            <a:pPr marL="514350" indent="-514350"/>
            <a:endParaRPr lang="en-US" sz="10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   If we have to form three letter words, with or without meaning, by the letters in the word ‘CAT’ and the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letters can be repeated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, we can find the number of words by the formula </a:t>
            </a:r>
            <a:r>
              <a:rPr lang="en-US" sz="4000" b="1" i="1" dirty="0" smtClean="0">
                <a:solidFill>
                  <a:srgbClr val="F62E92"/>
                </a:solidFill>
                <a:latin typeface="Agency FB" pitchFamily="34" charset="0"/>
              </a:rPr>
              <a:t>n   </a:t>
            </a:r>
          </a:p>
          <a:p>
            <a:pPr marL="514350" indent="-514350"/>
            <a:endParaRPr lang="en-US" b="1" i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4000" b="1" i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  <a:latin typeface="Agency FB" pitchFamily="34" charset="0"/>
              </a:rPr>
              <a:t>Thus, we can make 3 X 3 X 3=27 words.</a:t>
            </a:r>
          </a:p>
          <a:p>
            <a:pPr marL="514350" indent="-514350"/>
            <a:r>
              <a:rPr lang="en-US" sz="3200" b="1" u="sng" dirty="0" smtClean="0">
                <a:solidFill>
                  <a:srgbClr val="0070C0"/>
                </a:solidFill>
                <a:latin typeface="Agency FB" pitchFamily="34" charset="0"/>
              </a:rPr>
              <a:t>PROOF:</a:t>
            </a:r>
            <a:r>
              <a:rPr lang="en-US" sz="3200" b="1" dirty="0" smtClean="0">
                <a:solidFill>
                  <a:srgbClr val="0070C0"/>
                </a:solidFill>
                <a:latin typeface="Agency FB" pitchFamily="34" charset="0"/>
              </a:rPr>
              <a:t> </a:t>
            </a:r>
            <a:endParaRPr lang="en-US" sz="4000" b="1" u="sng" dirty="0">
              <a:solidFill>
                <a:srgbClr val="F62E92"/>
              </a:solidFill>
              <a:latin typeface="Agency FB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00826" y="304865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F62E92"/>
                </a:solidFill>
                <a:latin typeface="Agency FB" pitchFamily="34" charset="0"/>
              </a:rPr>
              <a:t>n</a:t>
            </a:r>
            <a:endParaRPr lang="en-US" sz="2800" b="1" i="1" dirty="0">
              <a:solidFill>
                <a:srgbClr val="F62E92"/>
              </a:solidFill>
              <a:latin typeface="Agency FB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4468379"/>
            <a:ext cx="7429552" cy="2677656"/>
          </a:xfrm>
          <a:prstGeom prst="rect">
            <a:avLst/>
          </a:prstGeom>
          <a:noFill/>
        </p:spPr>
        <p:txBody>
          <a:bodyPr wrap="square" numCol="8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CCC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CCA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CCT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CAA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CAC</a:t>
            </a:r>
          </a:p>
          <a:p>
            <a:endParaRPr lang="en-US" sz="2800" b="1" dirty="0" smtClean="0">
              <a:solidFill>
                <a:srgbClr val="0070C0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CTA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CTT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CTC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CAT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AAA</a:t>
            </a:r>
          </a:p>
          <a:p>
            <a:endParaRPr lang="en-US" sz="2800" b="1" dirty="0" smtClean="0">
              <a:solidFill>
                <a:srgbClr val="0070C0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ACT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ACC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AAT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AAC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ACA</a:t>
            </a:r>
          </a:p>
          <a:p>
            <a:endParaRPr lang="en-US" sz="2800" b="1" dirty="0" smtClean="0">
              <a:solidFill>
                <a:srgbClr val="0070C0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ATA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ATT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ATC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TTT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TTA</a:t>
            </a:r>
          </a:p>
          <a:p>
            <a:endParaRPr lang="en-US" sz="2800" b="1" dirty="0" smtClean="0">
              <a:solidFill>
                <a:srgbClr val="0070C0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TTC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TAT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TCT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TAC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TAA</a:t>
            </a:r>
          </a:p>
          <a:p>
            <a:endParaRPr lang="en-US" sz="2800" b="1" dirty="0" smtClean="0">
              <a:solidFill>
                <a:srgbClr val="0070C0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TCC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TCA</a:t>
            </a:r>
            <a:endParaRPr lang="en-US" sz="2800" b="1" dirty="0">
              <a:solidFill>
                <a:srgbClr val="0070C0"/>
              </a:solidFill>
              <a:latin typeface="Agency FB" pitchFamily="34" charset="0"/>
            </a:endParaRPr>
          </a:p>
        </p:txBody>
      </p:sp>
      <p:sp>
        <p:nvSpPr>
          <p:cNvPr id="3074" name="AutoShape 2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6" name="AutoShape 4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8" name="AutoShape 6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80" name="Picture 8" descr="Image result for cat clipart no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3643314"/>
            <a:ext cx="2518403" cy="2857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u="sng" dirty="0" smtClean="0">
                <a:solidFill>
                  <a:srgbClr val="C715EB"/>
                </a:solidFill>
                <a:latin typeface="Agency FB" pitchFamily="34" charset="0"/>
              </a:rPr>
              <a:t>PERMUTATIONS</a:t>
            </a:r>
            <a:endParaRPr lang="en-US" sz="80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357298"/>
            <a:ext cx="89297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PERMUTATIONS  are arrangements in a definite order of some objects taken few or all at a time.</a:t>
            </a:r>
          </a:p>
          <a:p>
            <a:pPr marL="514350" indent="-514350"/>
            <a:endParaRPr lang="en-US" sz="36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>
              <a:buFont typeface="Arial" pitchFamily="34" charset="0"/>
              <a:buChar char="•"/>
            </a:pP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Represented as    P 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             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28992" y="2786058"/>
            <a:ext cx="1143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62E92"/>
                </a:solidFill>
                <a:latin typeface="Agency FB" pitchFamily="34" charset="0"/>
              </a:rPr>
              <a:t>n </a:t>
            </a:r>
          </a:p>
          <a:p>
            <a:r>
              <a:rPr lang="en-US" sz="2400" b="1" dirty="0" smtClean="0">
                <a:solidFill>
                  <a:srgbClr val="F62E92"/>
                </a:solidFill>
                <a:latin typeface="Agency FB" pitchFamily="34" charset="0"/>
              </a:rPr>
              <a:t>     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1472" y="4357694"/>
            <a:ext cx="48577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n! represents n(n-1)(n-2)…..3 X 2 X 1</a:t>
            </a:r>
          </a:p>
          <a:p>
            <a:endParaRPr lang="en-US" sz="2800" b="1" dirty="0" smtClean="0">
              <a:solidFill>
                <a:srgbClr val="0070C0"/>
              </a:solidFill>
              <a:latin typeface="Agency FB" pitchFamily="34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Agency FB" pitchFamily="34" charset="0"/>
              </a:rPr>
              <a:t>EXAMPLE: 5! = 5 X 4 X 3 X 2 X 1= 120</a:t>
            </a:r>
            <a:endParaRPr lang="en-US" sz="2800" dirty="0">
              <a:solidFill>
                <a:srgbClr val="0070C0"/>
              </a:solidFill>
            </a:endParaRPr>
          </a:p>
        </p:txBody>
      </p:sp>
      <p:pic>
        <p:nvPicPr>
          <p:cNvPr id="14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2" cstate="print"/>
          <a:srcRect t="-4433" r="-5001"/>
          <a:stretch>
            <a:fillRect/>
          </a:stretch>
        </p:blipFill>
        <p:spPr bwMode="auto">
          <a:xfrm flipH="1">
            <a:off x="6357950" y="3143248"/>
            <a:ext cx="2617920" cy="3472734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57158" y="4143380"/>
            <a:ext cx="5000660" cy="1785950"/>
          </a:xfrm>
          <a:prstGeom prst="rect">
            <a:avLst/>
          </a:prstGeom>
          <a:noFill/>
          <a:ln w="57150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Callout 15"/>
          <p:cNvSpPr/>
          <p:nvPr/>
        </p:nvSpPr>
        <p:spPr>
          <a:xfrm flipH="1">
            <a:off x="4929190" y="714356"/>
            <a:ext cx="3714776" cy="2500330"/>
          </a:xfrm>
          <a:prstGeom prst="wedgeEllipseCallou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000628" y="1000108"/>
            <a:ext cx="35004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 smtClean="0">
                <a:latin typeface="Agency FB" pitchFamily="34" charset="0"/>
              </a:rPr>
              <a:t>  Now, I will explain 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you the concept of permutations.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Are you ready?</a:t>
            </a:r>
            <a:endParaRPr lang="en-US" sz="2800" b="1" i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3" grpId="0"/>
      <p:bldP spid="15" grpId="0" animBg="1"/>
      <p:bldP spid="16" grpId="0" animBg="1"/>
      <p:bldP spid="16" grpId="1" animBg="1"/>
      <p:bldP spid="17" grpId="0"/>
      <p:bldP spid="1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age result for chalkboard clipart no background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1857357" y="1145842"/>
            <a:ext cx="7143800" cy="5569306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-24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0" b="1" u="sng" dirty="0" smtClean="0">
                <a:solidFill>
                  <a:srgbClr val="C715EB"/>
                </a:solidFill>
                <a:latin typeface="Agency FB" pitchFamily="34" charset="0"/>
              </a:rPr>
              <a:t>WHEN OBJECTS ARE DISTINCT </a:t>
            </a:r>
            <a:endParaRPr lang="en-US" sz="70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00232" y="1285860"/>
            <a:ext cx="714376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The number of permutations of </a:t>
            </a:r>
            <a:r>
              <a:rPr lang="en-US" sz="3200" b="1" i="1" dirty="0" smtClean="0">
                <a:solidFill>
                  <a:srgbClr val="F62E92"/>
                </a:solidFill>
                <a:latin typeface="Agency FB" pitchFamily="34" charset="0"/>
              </a:rPr>
              <a:t>n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different objects taken </a:t>
            </a:r>
            <a:r>
              <a:rPr lang="en-US" sz="3200" b="1" i="1" dirty="0" smtClean="0">
                <a:solidFill>
                  <a:srgbClr val="F62E92"/>
                </a:solidFill>
                <a:latin typeface="Agency FB" pitchFamily="34" charset="0"/>
              </a:rPr>
              <a:t>r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at a time, where 0 &lt; r &lt; n and the objects do not repeat is </a:t>
            </a:r>
            <a:r>
              <a:rPr lang="en-US" sz="3200" b="1" i="1" dirty="0" smtClean="0">
                <a:solidFill>
                  <a:srgbClr val="F62E92"/>
                </a:solidFill>
                <a:latin typeface="Agency FB" pitchFamily="34" charset="0"/>
              </a:rPr>
              <a:t>n(n-1)(n-2)…(n-r+1).</a:t>
            </a:r>
          </a:p>
          <a:p>
            <a:pPr algn="ctr"/>
            <a:endParaRPr lang="en-US" sz="32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r>
              <a:rPr lang="en-US" sz="3200" b="1" u="sng" dirty="0" smtClean="0">
                <a:solidFill>
                  <a:srgbClr val="F62E92"/>
                </a:solidFill>
                <a:latin typeface="Agency FB" pitchFamily="34" charset="0"/>
              </a:rPr>
              <a:t>FORMULA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:                     </a:t>
            </a:r>
            <a:r>
              <a:rPr lang="en-US" sz="5400" b="1" dirty="0" smtClean="0">
                <a:solidFill>
                  <a:srgbClr val="F62E92"/>
                </a:solidFill>
                <a:latin typeface="Agency FB" pitchFamily="34" charset="0"/>
              </a:rPr>
              <a:t>n!     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, 0&lt;r&lt;n</a:t>
            </a:r>
            <a:endParaRPr lang="en-US" sz="5400" b="1" u="sng" dirty="0" smtClean="0">
              <a:solidFill>
                <a:srgbClr val="F62E92"/>
              </a:solidFill>
              <a:latin typeface="Agency FB" pitchFamily="34" charset="0"/>
            </a:endParaRPr>
          </a:p>
          <a:p>
            <a:r>
              <a:rPr lang="en-US" sz="5400" b="1" dirty="0" smtClean="0">
                <a:solidFill>
                  <a:srgbClr val="F62E92"/>
                </a:solidFill>
                <a:latin typeface="Agency FB" pitchFamily="34" charset="0"/>
              </a:rPr>
              <a:t>                   (n-r)!</a:t>
            </a:r>
          </a:p>
          <a:p>
            <a:endParaRPr lang="en-US" sz="5400" b="1" dirty="0" smtClean="0">
              <a:solidFill>
                <a:srgbClr val="F62E92"/>
              </a:solidFill>
              <a:latin typeface="Agency FB" pitchFamily="34" charset="0"/>
            </a:endParaRPr>
          </a:p>
        </p:txBody>
      </p:sp>
      <p:pic>
        <p:nvPicPr>
          <p:cNvPr id="5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37386"/>
            <a:ext cx="2714612" cy="3620614"/>
          </a:xfrm>
          <a:prstGeom prst="rect">
            <a:avLst/>
          </a:prstGeom>
          <a:noFill/>
        </p:spPr>
      </p:pic>
      <p:cxnSp>
        <p:nvCxnSpPr>
          <p:cNvPr id="7" name="Straight Connector 6"/>
          <p:cNvCxnSpPr/>
          <p:nvPr/>
        </p:nvCxnSpPr>
        <p:spPr>
          <a:xfrm>
            <a:off x="4786314" y="4143380"/>
            <a:ext cx="1285884" cy="1588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643306" y="335191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n </a:t>
            </a:r>
          </a:p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57620" y="3571876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P   =</a:t>
            </a:r>
            <a:endParaRPr lang="en-US" sz="4000" b="1" dirty="0">
              <a:solidFill>
                <a:srgbClr val="F62E92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71414"/>
            <a:ext cx="864399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5400" b="1" u="sng" dirty="0" smtClean="0">
                <a:solidFill>
                  <a:srgbClr val="C715EB"/>
                </a:solidFill>
                <a:latin typeface="Agency FB" pitchFamily="34" charset="0"/>
              </a:rPr>
              <a:t>NOTE</a:t>
            </a:r>
            <a:r>
              <a:rPr lang="en-US" sz="4800" b="1" dirty="0" smtClean="0">
                <a:solidFill>
                  <a:srgbClr val="C715EB"/>
                </a:solidFill>
                <a:latin typeface="Agency FB" pitchFamily="34" charset="0"/>
              </a:rPr>
              <a:t>:</a:t>
            </a:r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When objects are distinct and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repetition is allowed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, then the permutation of </a:t>
            </a:r>
            <a:r>
              <a:rPr lang="en-US" sz="4000" b="1" i="1" dirty="0" smtClean="0">
                <a:solidFill>
                  <a:srgbClr val="F62E92"/>
                </a:solidFill>
                <a:latin typeface="Agency FB" pitchFamily="34" charset="0"/>
              </a:rPr>
              <a:t>n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objects, taken </a:t>
            </a:r>
            <a:r>
              <a:rPr lang="en-US" sz="4000" b="1" i="1" dirty="0" smtClean="0">
                <a:solidFill>
                  <a:srgbClr val="F62E92"/>
                </a:solidFill>
                <a:latin typeface="Agency FB" pitchFamily="34" charset="0"/>
              </a:rPr>
              <a:t>r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at a time is </a:t>
            </a:r>
            <a:r>
              <a:rPr lang="en-US" sz="4000" b="1" i="1" dirty="0" smtClean="0">
                <a:solidFill>
                  <a:srgbClr val="F62E92"/>
                </a:solidFill>
                <a:latin typeface="Agency FB" pitchFamily="34" charset="0"/>
              </a:rPr>
              <a:t>n  . </a:t>
            </a:r>
          </a:p>
          <a:p>
            <a:pPr marL="514350" indent="-514350"/>
            <a:endParaRPr lang="en-US" sz="4000" b="1" i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5400" b="1" u="sng" dirty="0" smtClean="0">
                <a:solidFill>
                  <a:srgbClr val="C715EB"/>
                </a:solidFill>
                <a:latin typeface="Agency FB" pitchFamily="34" charset="0"/>
              </a:rPr>
              <a:t>EXAMPLE</a:t>
            </a:r>
            <a:r>
              <a:rPr lang="en-US" sz="4000" b="1" dirty="0" smtClean="0">
                <a:solidFill>
                  <a:srgbClr val="C715EB"/>
                </a:solidFill>
                <a:latin typeface="Agency FB" pitchFamily="34" charset="0"/>
              </a:rPr>
              <a:t>: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If we have to make three letter words from the word ‘EIGHTY’, there can be two cases to solve:</a:t>
            </a:r>
          </a:p>
          <a:p>
            <a:pPr marL="857250" indent="-857250">
              <a:buFont typeface="+mj-lt"/>
              <a:buAutoNum type="romanLcPeriod"/>
            </a:pPr>
            <a:r>
              <a:rPr lang="en-US" sz="4000" b="1" dirty="0" smtClean="0">
                <a:solidFill>
                  <a:srgbClr val="0070C0"/>
                </a:solidFill>
                <a:latin typeface="Agency FB" pitchFamily="34" charset="0"/>
              </a:rPr>
              <a:t>Repetition not allowed</a:t>
            </a:r>
          </a:p>
          <a:p>
            <a:pPr marL="857250" indent="-857250">
              <a:buFont typeface="+mj-lt"/>
              <a:buAutoNum type="romanLcPeriod"/>
            </a:pPr>
            <a:r>
              <a:rPr lang="en-US" sz="4000" b="1" dirty="0" smtClean="0">
                <a:solidFill>
                  <a:srgbClr val="0070C0"/>
                </a:solidFill>
                <a:latin typeface="Agency FB" pitchFamily="34" charset="0"/>
              </a:rPr>
              <a:t>Repetition allowed.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1405582"/>
            <a:ext cx="214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F62E92"/>
                </a:solidFill>
                <a:latin typeface="Agency FB" pitchFamily="34" charset="0"/>
              </a:rPr>
              <a:t>r</a:t>
            </a:r>
            <a:endParaRPr lang="en-US" sz="2800" b="1" i="1" dirty="0">
              <a:solidFill>
                <a:srgbClr val="F62E92"/>
              </a:solidFill>
              <a:latin typeface="Agency FB" pitchFamily="34" charset="0"/>
            </a:endParaRPr>
          </a:p>
        </p:txBody>
      </p:sp>
      <p:pic>
        <p:nvPicPr>
          <p:cNvPr id="2050" name="Picture 2" descr="Image result for books clipart no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4214818"/>
            <a:ext cx="3333750" cy="2352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0"/>
            <a:ext cx="86439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/>
            <a:r>
              <a:rPr lang="en-US" sz="4000" b="1" u="sng" dirty="0" smtClean="0">
                <a:solidFill>
                  <a:srgbClr val="0070C0"/>
                </a:solidFill>
                <a:latin typeface="Agency FB" pitchFamily="34" charset="0"/>
              </a:rPr>
              <a:t>CASE 1</a:t>
            </a:r>
            <a:r>
              <a:rPr lang="en-US" sz="4000" b="1" dirty="0" smtClean="0">
                <a:solidFill>
                  <a:srgbClr val="0070C0"/>
                </a:solidFill>
                <a:latin typeface="Agency FB" pitchFamily="34" charset="0"/>
              </a:rPr>
              <a:t>: Repetition not allowed</a:t>
            </a:r>
          </a:p>
          <a:p>
            <a:pPr marL="857250" indent="-857250"/>
            <a:r>
              <a:rPr lang="en-US" sz="4000" b="1" dirty="0" smtClean="0">
                <a:solidFill>
                  <a:srgbClr val="0070C0"/>
                </a:solidFill>
                <a:latin typeface="Agency FB" pitchFamily="34" charset="0"/>
              </a:rPr>
              <a:t>         </a:t>
            </a:r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n= 6</a:t>
            </a:r>
          </a:p>
          <a:p>
            <a:pPr marL="857250" indent="-857250"/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             r= 3</a:t>
            </a:r>
          </a:p>
          <a:p>
            <a:pPr marL="857250" indent="-857250"/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      </a:t>
            </a:r>
            <a:endParaRPr lang="en-US" sz="4000" b="1" dirty="0" smtClean="0">
              <a:solidFill>
                <a:srgbClr val="0070C0"/>
              </a:solidFill>
              <a:latin typeface="Agency FB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1538" y="15001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n </a:t>
            </a:r>
          </a:p>
          <a:p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14414" y="1785926"/>
            <a:ext cx="69294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P   </a:t>
            </a: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=</a:t>
            </a:r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n! / (n-r)! = 6! / (6-3)!</a:t>
            </a:r>
          </a:p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   =6 X 5 X 4 X 3 X 2 X 1</a:t>
            </a:r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/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3 X 2 X 1</a:t>
            </a:r>
          </a:p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   = 120 words. </a:t>
            </a:r>
            <a:endParaRPr lang="en-US" sz="4800" b="1" dirty="0">
              <a:solidFill>
                <a:srgbClr val="F62E92"/>
              </a:solidFill>
              <a:latin typeface="Agency FB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3929066"/>
            <a:ext cx="864399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/>
            <a:r>
              <a:rPr lang="en-US" sz="4000" b="1" u="sng" dirty="0" smtClean="0">
                <a:solidFill>
                  <a:srgbClr val="0070C0"/>
                </a:solidFill>
                <a:latin typeface="Agency FB" pitchFamily="34" charset="0"/>
              </a:rPr>
              <a:t>CASE 2</a:t>
            </a:r>
            <a:r>
              <a:rPr lang="en-US" sz="4000" b="1" dirty="0" smtClean="0">
                <a:solidFill>
                  <a:srgbClr val="0070C0"/>
                </a:solidFill>
                <a:latin typeface="Agency FB" pitchFamily="34" charset="0"/>
              </a:rPr>
              <a:t>: Repetition allowed</a:t>
            </a:r>
          </a:p>
          <a:p>
            <a:pPr marL="857250" indent="-857250"/>
            <a:r>
              <a:rPr lang="en-US" sz="4000" b="1" dirty="0" smtClean="0">
                <a:solidFill>
                  <a:srgbClr val="0070C0"/>
                </a:solidFill>
                <a:latin typeface="Agency FB" pitchFamily="34" charset="0"/>
              </a:rPr>
              <a:t>         </a:t>
            </a:r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n= 6</a:t>
            </a:r>
          </a:p>
          <a:p>
            <a:pPr marL="857250" indent="-857250"/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             r= 3</a:t>
            </a:r>
          </a:p>
          <a:p>
            <a:pPr marL="857250" indent="-857250"/>
            <a:endParaRPr lang="en-US" sz="32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857250" indent="-857250"/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      </a:t>
            </a:r>
            <a:endParaRPr lang="en-US" sz="4000" b="1" dirty="0" smtClean="0">
              <a:solidFill>
                <a:srgbClr val="0070C0"/>
              </a:solidFill>
              <a:latin typeface="Agency FB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2976" y="542926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n              </a:t>
            </a:r>
            <a:r>
              <a:rPr lang="en-US" sz="2800" b="1" dirty="0" smtClean="0">
                <a:solidFill>
                  <a:srgbClr val="F62E92"/>
                </a:solidFill>
                <a:latin typeface="Agency FB" pitchFamily="34" charset="0"/>
              </a:rPr>
              <a:t>r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</a:p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r</a:t>
            </a:r>
          </a:p>
        </p:txBody>
      </p:sp>
      <p:sp>
        <p:nvSpPr>
          <p:cNvPr id="8" name="Rectangle 7"/>
          <p:cNvSpPr/>
          <p:nvPr/>
        </p:nvSpPr>
        <p:spPr>
          <a:xfrm>
            <a:off x="1285852" y="5715016"/>
            <a:ext cx="53351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P   </a:t>
            </a: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= </a:t>
            </a:r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n  = 6 X 6 X 6 = 216 </a:t>
            </a:r>
            <a:endParaRPr lang="en-US" sz="4800" dirty="0"/>
          </a:p>
        </p:txBody>
      </p:sp>
      <p:pic>
        <p:nvPicPr>
          <p:cNvPr id="9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500826" y="3214686"/>
            <a:ext cx="2571768" cy="3620614"/>
          </a:xfrm>
          <a:prstGeom prst="rect">
            <a:avLst/>
          </a:prstGeom>
          <a:noFill/>
        </p:spPr>
      </p:pic>
      <p:sp>
        <p:nvSpPr>
          <p:cNvPr id="10" name="Oval Callout 9"/>
          <p:cNvSpPr/>
          <p:nvPr/>
        </p:nvSpPr>
        <p:spPr>
          <a:xfrm flipH="1">
            <a:off x="4929190" y="714356"/>
            <a:ext cx="3714776" cy="2500330"/>
          </a:xfrm>
          <a:prstGeom prst="wedgeEllipseCallou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000628" y="1000108"/>
            <a:ext cx="35004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 smtClean="0">
                <a:latin typeface="Agency FB" pitchFamily="34" charset="0"/>
              </a:rPr>
              <a:t>  I think that you 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are clearly understanding this.</a:t>
            </a:r>
          </a:p>
          <a:p>
            <a:pPr algn="ctr"/>
            <a:r>
              <a:rPr lang="en-US" sz="2800" b="1" i="1" dirty="0" smtClean="0">
                <a:latin typeface="Agency FB" pitchFamily="34" charset="0"/>
              </a:rPr>
              <a:t>So, let’s continue….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10" grpId="2" animBg="1"/>
      <p:bldP spid="11" grpId="0"/>
      <p:bldP spid="1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u="sng" dirty="0" smtClean="0">
                <a:solidFill>
                  <a:srgbClr val="C715EB"/>
                </a:solidFill>
                <a:latin typeface="Agency FB" pitchFamily="34" charset="0"/>
              </a:rPr>
              <a:t>WHEN OBJECTS ARE NOT DISTINCT </a:t>
            </a:r>
            <a:endParaRPr lang="en-US" sz="60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  <p:pic>
        <p:nvPicPr>
          <p:cNvPr id="3" name="Picture 4" descr="Image result for chalkboard clipart no background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1857357" y="1145842"/>
            <a:ext cx="7143800" cy="5569306"/>
          </a:xfrm>
          <a:prstGeom prst="rect">
            <a:avLst/>
          </a:prstGeom>
          <a:noFill/>
        </p:spPr>
      </p:pic>
      <p:pic>
        <p:nvPicPr>
          <p:cNvPr id="4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37386"/>
            <a:ext cx="2714612" cy="362061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3108" y="1285860"/>
            <a:ext cx="65722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This means that some objects are repeated more than one time.</a:t>
            </a:r>
          </a:p>
          <a:p>
            <a:pPr marL="514350" indent="-514350"/>
            <a:endParaRPr lang="en-US" sz="32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 algn="just"/>
            <a:r>
              <a:rPr lang="en-US" sz="3200" b="1" u="sng" dirty="0" smtClean="0">
                <a:solidFill>
                  <a:srgbClr val="F62E92"/>
                </a:solidFill>
                <a:latin typeface="Agency FB" pitchFamily="34" charset="0"/>
              </a:rPr>
              <a:t>EXAMPLE</a:t>
            </a:r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: If we have to find the number of words we can form with the words ‘BOOK’ taking all 4 letters  at a time, we can’t simply do it by the previous methods.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14"/>
            <a:ext cx="864399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5400" b="1" u="sng" dirty="0" smtClean="0">
                <a:solidFill>
                  <a:srgbClr val="C715EB"/>
                </a:solidFill>
                <a:latin typeface="Agency FB" pitchFamily="34" charset="0"/>
              </a:rPr>
              <a:t>NOTE</a:t>
            </a:r>
            <a:r>
              <a:rPr lang="en-US" sz="4800" b="1" dirty="0" smtClean="0">
                <a:solidFill>
                  <a:srgbClr val="C715EB"/>
                </a:solidFill>
                <a:latin typeface="Agency FB" pitchFamily="34" charset="0"/>
              </a:rPr>
              <a:t>:</a:t>
            </a:r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In this case the letter ‘O’ is being repeated. So the formula will be</a:t>
            </a: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n!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=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4!</a:t>
            </a:r>
          </a:p>
          <a:p>
            <a:pPr marL="514350" indent="-514350"/>
            <a:r>
              <a:rPr lang="en-US" sz="4000" b="1" i="1" dirty="0" smtClean="0">
                <a:solidFill>
                  <a:srgbClr val="F62E92"/>
                </a:solidFill>
                <a:latin typeface="Agency FB" pitchFamily="34" charset="0"/>
              </a:rPr>
              <a:t>                                                           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p!    2!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Where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n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= number of total objects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   and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p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= number of times an object is repeated.</a:t>
            </a:r>
          </a:p>
          <a:p>
            <a:pPr marL="514350" indent="-514350"/>
            <a:endParaRPr lang="en-US" sz="4000" b="1" i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5400" b="1" u="sng" dirty="0" smtClean="0">
                <a:solidFill>
                  <a:srgbClr val="C715EB"/>
                </a:solidFill>
                <a:latin typeface="Agency FB" pitchFamily="34" charset="0"/>
              </a:rPr>
              <a:t>EXAMPLE</a:t>
            </a:r>
            <a:r>
              <a:rPr lang="en-US" sz="4000" b="1" dirty="0" smtClean="0">
                <a:solidFill>
                  <a:srgbClr val="C715EB"/>
                </a:solidFill>
                <a:latin typeface="Agency FB" pitchFamily="34" charset="0"/>
              </a:rPr>
              <a:t>: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If we have to make words from the word ‘ASSASSIN’, we can use this formula.</a:t>
            </a:r>
            <a:endParaRPr lang="en-US" sz="4000" b="1" dirty="0" smtClean="0">
              <a:solidFill>
                <a:srgbClr val="0070C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1414"/>
            <a:ext cx="91440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 </a:t>
            </a:r>
            <a:r>
              <a:rPr lang="en-US" sz="4800" b="1" u="sng" dirty="0" smtClean="0">
                <a:solidFill>
                  <a:srgbClr val="C715EB"/>
                </a:solidFill>
                <a:latin typeface="Agency FB" pitchFamily="34" charset="0"/>
              </a:rPr>
              <a:t>‘A S </a:t>
            </a:r>
            <a:r>
              <a:rPr lang="en-US" sz="4800" b="1" u="sng" dirty="0" err="1" smtClean="0">
                <a:solidFill>
                  <a:srgbClr val="C715EB"/>
                </a:solidFill>
                <a:latin typeface="Agency FB" pitchFamily="34" charset="0"/>
              </a:rPr>
              <a:t>S</a:t>
            </a:r>
            <a:r>
              <a:rPr lang="en-US" sz="4800" b="1" u="sng" dirty="0" smtClean="0">
                <a:solidFill>
                  <a:srgbClr val="C715EB"/>
                </a:solidFill>
                <a:latin typeface="Agency FB" pitchFamily="34" charset="0"/>
              </a:rPr>
              <a:t> A S </a:t>
            </a:r>
            <a:r>
              <a:rPr lang="en-US" sz="4800" b="1" u="sng" dirty="0" err="1" smtClean="0">
                <a:solidFill>
                  <a:srgbClr val="C715EB"/>
                </a:solidFill>
                <a:latin typeface="Agency FB" pitchFamily="34" charset="0"/>
              </a:rPr>
              <a:t>S</a:t>
            </a:r>
            <a:r>
              <a:rPr lang="en-US" sz="4800" b="1" u="sng" dirty="0" smtClean="0">
                <a:solidFill>
                  <a:srgbClr val="C715EB"/>
                </a:solidFill>
                <a:latin typeface="Agency FB" pitchFamily="34" charset="0"/>
              </a:rPr>
              <a:t> I N’</a:t>
            </a:r>
          </a:p>
          <a:p>
            <a:pPr marL="514350" indent="-514350"/>
            <a:r>
              <a:rPr lang="en-US" sz="4800" b="1" dirty="0" smtClean="0">
                <a:solidFill>
                  <a:srgbClr val="F62E92"/>
                </a:solidFill>
                <a:latin typeface="Agency FB" pitchFamily="34" charset="0"/>
              </a:rPr>
              <a:t>  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n= 8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p1= 2 (A is repeated twice)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p2= 4(S is repeated four times)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 thus, number of words =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   8!  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= </a:t>
            </a:r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8X7X6X5X4! 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                                          2! X4!       2X1 X 4!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                                       = 4 X 5 X 6 X 7</a:t>
            </a:r>
          </a:p>
          <a:p>
            <a:pPr marL="514350" indent="-514350"/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                                        = 840 words</a:t>
            </a:r>
          </a:p>
          <a:p>
            <a:pPr marL="514350" indent="-514350"/>
            <a:r>
              <a:rPr lang="en-US" sz="4000" b="1" u="sng" dirty="0" smtClean="0">
                <a:solidFill>
                  <a:srgbClr val="F62E92"/>
                </a:solidFill>
                <a:latin typeface="Agency FB" pitchFamily="34" charset="0"/>
              </a:rPr>
              <a:t>                                            </a:t>
            </a:r>
          </a:p>
          <a:p>
            <a:pPr marL="514350" indent="-514350"/>
            <a:endParaRPr lang="en-US" sz="4000" b="1" dirty="0" smtClean="0">
              <a:solidFill>
                <a:srgbClr val="F62E92"/>
              </a:solidFill>
              <a:latin typeface="Agency FB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rot="5400000" flipH="1" flipV="1">
            <a:off x="7858148" y="2928934"/>
            <a:ext cx="428628" cy="285752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V="1">
            <a:off x="7358082" y="3500438"/>
            <a:ext cx="357190" cy="346078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6143636" y="2928934"/>
            <a:ext cx="285752" cy="285752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 flipH="1" flipV="1">
            <a:off x="6286512" y="3571876"/>
            <a:ext cx="428628" cy="285752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143636" y="2357430"/>
            <a:ext cx="285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4</a:t>
            </a:r>
            <a:endParaRPr lang="en-US" sz="3600" b="1" dirty="0">
              <a:solidFill>
                <a:srgbClr val="F62E92"/>
              </a:solidFill>
              <a:latin typeface="Agency FB" pitchFamily="34" charset="0"/>
            </a:endParaRPr>
          </a:p>
        </p:txBody>
      </p:sp>
      <p:pic>
        <p:nvPicPr>
          <p:cNvPr id="17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237386"/>
            <a:ext cx="2714612" cy="36206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u="sng" dirty="0" smtClean="0">
                <a:solidFill>
                  <a:srgbClr val="C715EB"/>
                </a:solidFill>
                <a:latin typeface="Agency FB" pitchFamily="34" charset="0"/>
              </a:rPr>
              <a:t>COMBINATIONS</a:t>
            </a:r>
            <a:endParaRPr lang="en-US" sz="8000" b="1" u="sng" dirty="0">
              <a:solidFill>
                <a:srgbClr val="C715EB"/>
              </a:solidFill>
              <a:latin typeface="Agency FB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357298"/>
            <a:ext cx="89297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If we are given n different objects, then taking r objects at a time, we can find the number of combinations  by the formula:</a:t>
            </a:r>
          </a:p>
          <a:p>
            <a:pPr marL="514350" indent="-514350">
              <a:buFont typeface="Arial" pitchFamily="34" charset="0"/>
              <a:buChar char="•"/>
            </a:pPr>
            <a:endParaRPr lang="en-US" sz="36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>
              <a:buFont typeface="Arial" pitchFamily="34" charset="0"/>
              <a:buChar char="•"/>
            </a:pPr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C  =        n!         .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      (n-r)! X r!  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                 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643042" y="4143380"/>
            <a:ext cx="1500198" cy="1588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42910" y="328612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n </a:t>
            </a:r>
          </a:p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r</a:t>
            </a:r>
          </a:p>
        </p:txBody>
      </p:sp>
      <p:pic>
        <p:nvPicPr>
          <p:cNvPr id="9" name="Picture 8" descr="Image result for teacher clipart no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429124" y="3237386"/>
            <a:ext cx="2500330" cy="36206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14"/>
            <a:ext cx="864399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5400" b="1" u="sng" dirty="0" smtClean="0">
                <a:solidFill>
                  <a:srgbClr val="C715EB"/>
                </a:solidFill>
                <a:latin typeface="Agency FB" pitchFamily="34" charset="0"/>
              </a:rPr>
              <a:t>EXAMPLE</a:t>
            </a:r>
            <a:r>
              <a:rPr lang="en-US" sz="4000" b="1" dirty="0" smtClean="0">
                <a:solidFill>
                  <a:srgbClr val="C715EB"/>
                </a:solidFill>
                <a:latin typeface="Agency FB" pitchFamily="34" charset="0"/>
              </a:rPr>
              <a:t>:</a:t>
            </a:r>
            <a:r>
              <a:rPr lang="en-US" sz="4000" b="1" dirty="0" smtClean="0">
                <a:solidFill>
                  <a:srgbClr val="F62E92"/>
                </a:solidFill>
                <a:latin typeface="Agency FB" pitchFamily="34" charset="0"/>
              </a:rPr>
              <a:t> If we have to find the number of combinations of three letter words formed by the letters A,B,C,D &amp; E, we can easily find it.</a:t>
            </a:r>
          </a:p>
          <a:p>
            <a:pPr marL="514350" indent="-514350"/>
            <a:endParaRPr lang="en-US" sz="4000" b="1" dirty="0" smtClean="0">
              <a:solidFill>
                <a:srgbClr val="F62E92"/>
              </a:solidFill>
              <a:latin typeface="Agency FB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285860"/>
            <a:ext cx="89297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endParaRPr lang="en-US" sz="36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>
              <a:buFont typeface="Arial" pitchFamily="34" charset="0"/>
              <a:buChar char="•"/>
            </a:pPr>
            <a:endParaRPr lang="en-US" sz="3600" b="1" dirty="0" smtClean="0">
              <a:solidFill>
                <a:srgbClr val="F62E92"/>
              </a:solidFill>
              <a:latin typeface="Agency FB" pitchFamily="34" charset="0"/>
            </a:endParaRP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C  =        n!         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    (n-r)! X r!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=        5!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      2! X 3! 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=  10 </a:t>
            </a:r>
          </a:p>
          <a:p>
            <a:pPr marL="514350" indent="-514350"/>
            <a:r>
              <a:rPr lang="en-US" sz="3600" b="1" dirty="0" smtClean="0">
                <a:solidFill>
                  <a:srgbClr val="F62E92"/>
                </a:solidFill>
                <a:latin typeface="Agency FB" pitchFamily="34" charset="0"/>
              </a:rPr>
              <a:t>                   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28628" y="207167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n </a:t>
            </a:r>
          </a:p>
          <a:p>
            <a:r>
              <a:rPr lang="en-US" sz="3200" b="1" dirty="0" smtClean="0">
                <a:solidFill>
                  <a:srgbClr val="F62E92"/>
                </a:solidFill>
                <a:latin typeface="Agency FB" pitchFamily="34" charset="0"/>
              </a:rPr>
              <a:t>     r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428728" y="3000372"/>
            <a:ext cx="1500198" cy="1588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500166" y="4071942"/>
            <a:ext cx="1143008" cy="1588"/>
          </a:xfrm>
          <a:prstGeom prst="line">
            <a:avLst/>
          </a:prstGeom>
          <a:ln w="57150">
            <a:solidFill>
              <a:srgbClr val="F62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Image result for teacher clipart no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071934" y="2857496"/>
            <a:ext cx="2500330" cy="36206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78684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600" b="1" dirty="0" smtClean="0">
                <a:solidFill>
                  <a:srgbClr val="C715EB"/>
                </a:solidFill>
                <a:latin typeface="Agency FB" pitchFamily="34" charset="0"/>
              </a:rPr>
              <a:t>THANK</a:t>
            </a:r>
          </a:p>
          <a:p>
            <a:pPr algn="ctr"/>
            <a:r>
              <a:rPr lang="en-US" sz="16600" b="1" dirty="0" smtClean="0">
                <a:solidFill>
                  <a:srgbClr val="C715EB"/>
                </a:solidFill>
                <a:latin typeface="Agency FB" pitchFamily="34" charset="0"/>
              </a:rPr>
              <a:t> YOU!!!</a:t>
            </a:r>
          </a:p>
          <a:p>
            <a:pPr algn="r"/>
            <a:endParaRPr lang="en-US" sz="2400" b="1" dirty="0" smtClean="0">
              <a:solidFill>
                <a:srgbClr val="C715EB"/>
              </a:solidFill>
              <a:latin typeface="Agency FB" pitchFamily="34" charset="0"/>
            </a:endParaRPr>
          </a:p>
          <a:p>
            <a:pPr algn="r"/>
            <a:r>
              <a:rPr lang="en-US" sz="4400" b="1" dirty="0" err="1" smtClean="0">
                <a:solidFill>
                  <a:srgbClr val="C715EB"/>
                </a:solidFill>
                <a:latin typeface="Agency FB" pitchFamily="34" charset="0"/>
              </a:rPr>
              <a:t>Tanishi</a:t>
            </a:r>
            <a:r>
              <a:rPr lang="en-US" sz="4400" b="1" dirty="0" smtClean="0">
                <a:solidFill>
                  <a:srgbClr val="C715EB"/>
                </a:solidFill>
                <a:latin typeface="Agency FB" pitchFamily="34" charset="0"/>
              </a:rPr>
              <a:t> </a:t>
            </a:r>
            <a:r>
              <a:rPr lang="en-US" sz="4400" b="1" dirty="0" err="1" smtClean="0">
                <a:solidFill>
                  <a:srgbClr val="C715EB"/>
                </a:solidFill>
                <a:latin typeface="Agency FB" pitchFamily="34" charset="0"/>
              </a:rPr>
              <a:t>Gola</a:t>
            </a:r>
            <a:endParaRPr lang="en-US" sz="4400" b="1" dirty="0" smtClean="0">
              <a:solidFill>
                <a:srgbClr val="C715EB"/>
              </a:solidFill>
              <a:latin typeface="Agency FB" pitchFamily="34" charset="0"/>
            </a:endParaRPr>
          </a:p>
          <a:p>
            <a:pPr algn="r"/>
            <a:r>
              <a:rPr lang="en-US" sz="4400" b="1" dirty="0" smtClean="0">
                <a:solidFill>
                  <a:srgbClr val="C715EB"/>
                </a:solidFill>
                <a:latin typeface="Agency FB" pitchFamily="34" charset="0"/>
              </a:rPr>
              <a:t>11</a:t>
            </a:r>
            <a:r>
              <a:rPr lang="en-US" sz="4400" b="1" baseline="30000" dirty="0" smtClean="0">
                <a:solidFill>
                  <a:srgbClr val="C715EB"/>
                </a:solidFill>
                <a:latin typeface="Agency FB" pitchFamily="34" charset="0"/>
              </a:rPr>
              <a:t>th</a:t>
            </a:r>
            <a:r>
              <a:rPr lang="en-US" sz="4400" b="1" dirty="0" smtClean="0">
                <a:solidFill>
                  <a:srgbClr val="C715EB"/>
                </a:solidFill>
                <a:latin typeface="Agency FB" pitchFamily="34" charset="0"/>
              </a:rPr>
              <a:t> A</a:t>
            </a:r>
            <a:endParaRPr lang="en-US" sz="4400" b="1" dirty="0">
              <a:solidFill>
                <a:srgbClr val="C715EB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zoom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900</Words>
  <Application>Microsoft Office PowerPoint</Application>
  <PresentationFormat>On-screen Show (4:3)</PresentationFormat>
  <Paragraphs>174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Agency FB</vt:lpstr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sandeep</dc:creator>
  <cp:lastModifiedBy>Neeraj shah</cp:lastModifiedBy>
  <cp:revision>69</cp:revision>
  <dcterms:created xsi:type="dcterms:W3CDTF">2017-05-18T09:59:18Z</dcterms:created>
  <dcterms:modified xsi:type="dcterms:W3CDTF">2017-07-23T05:07:36Z</dcterms:modified>
</cp:coreProperties>
</file>